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CC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9CD28-65F9-4A79-BDD2-7D32508B9ABE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19253-CD36-4E29-8704-44EEF75ABF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8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9253-CD36-4E29-8704-44EEF75ABF5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60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5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9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780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22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851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91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87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72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00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322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E7A2-54FF-4566-8383-C16AC21A7EA1}" type="datetimeFigureOut">
              <a:rPr lang="uk-UA" smtClean="0"/>
              <a:t>09.05.2021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249C-25D7-497E-BBB2-F2CD99ABBE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34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5" y="-13050"/>
            <a:ext cx="9144000" cy="12725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державний університет</a:t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Медичний факультет</a:t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терапії</a:t>
            </a: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"/>
            <a:ext cx="1187624" cy="1250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487"/>
            <a:ext cx="9144000" cy="5612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2299521"/>
            <a:ext cx="64807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«Менеджмент і маркетинг у </a:t>
            </a:r>
            <a:r>
              <a:rPr lang="ru-RU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фізичній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реабілітації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</a:p>
          <a:p>
            <a:pPr algn="ctr"/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Вибіркова навчальна дисципліна</a:t>
            </a:r>
            <a:br>
              <a:rPr lang="uk-UA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 програма «Фізична терапія, </a:t>
            </a:r>
            <a:r>
              <a:rPr lang="uk-UA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ерготерапія</a:t>
            </a:r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– 2021 навчальний рік</a:t>
            </a:r>
            <a:endParaRPr lang="uk-U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632" cy="1254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3399"/>
          </a:solidFill>
        </p:spPr>
        <p:txBody>
          <a:bodyPr>
            <a:normAutofit/>
          </a:bodyPr>
          <a:lstStyle/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РОЗРОБНИК КУРСУ:</a:t>
            </a:r>
            <a:b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економічних наук, доцент кафедри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фізичної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терапії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Яровий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Вадим Федорович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02" y="1412776"/>
            <a:ext cx="7260298" cy="5445224"/>
          </a:xfrm>
        </p:spPr>
      </p:pic>
      <p:sp>
        <p:nvSpPr>
          <p:cNvPr id="10" name="Прямокутник 9"/>
          <p:cNvSpPr/>
          <p:nvPr/>
        </p:nvSpPr>
        <p:spPr>
          <a:xfrm>
            <a:off x="0" y="1412776"/>
            <a:ext cx="1907704" cy="544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783"/>
            <a:ext cx="2267744" cy="544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7638"/>
            <a:ext cx="2262173" cy="1785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і </a:t>
            </a: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у фізичній реабілітації</a:t>
            </a:r>
            <a:endParaRPr lang="uk-UA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609" y="-6667"/>
            <a:ext cx="9144000" cy="1417638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курсу: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майбутніх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фахівців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сучасного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управлінського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мислення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спеціальних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менеджменту та маркетингу,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концептуальних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 системного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організаціями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набуття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умінь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внутрішнього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зовнішнього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прийняття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адекватних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управлінських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рішень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Компетентності:</a:t>
            </a:r>
            <a:endParaRPr lang="uk-UA" dirty="0" smtClean="0"/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теоретичні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 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менеджменту і маркетингу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їх сучасні парадигми в системі управління підприємством;  </a:t>
            </a:r>
            <a:endParaRPr lang="uk-UA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орієнтуватися в основних складових елементах маркетингу та менеджменту;</a:t>
            </a: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 основи правового регулювання маркетингової 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управлінської діяльності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оволодіти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основами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планування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мотивації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контролю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приймати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управлінські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комунікацію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стоврювати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ефективне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групами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оволодіти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знаннями щодо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конкурентоспроможності 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товару (послуги);</a:t>
            </a:r>
            <a:endParaRPr lang="uk-UA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підвищувати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ефективність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маркетингового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відділу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підприємствах</a:t>
            </a: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uk-UA" sz="2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вміти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практично використовувати вивчений матеріал у майбутній професійній діяльності.</a:t>
            </a:r>
          </a:p>
          <a:p>
            <a:pPr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20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" y="-99392"/>
            <a:ext cx="9144000" cy="98072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Очікувані</a:t>
            </a:r>
            <a:r>
              <a:rPr lang="uk-UA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результати</a:t>
            </a:r>
            <a:r>
              <a:rPr lang="uk-UA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uk-UA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" y="881336"/>
            <a:ext cx="9147371" cy="6061741"/>
          </a:xfrm>
        </p:spPr>
      </p:pic>
      <p:sp>
        <p:nvSpPr>
          <p:cNvPr id="7" name="Прямокутник 6"/>
          <p:cNvSpPr/>
          <p:nvPr/>
        </p:nvSpPr>
        <p:spPr>
          <a:xfrm>
            <a:off x="107504" y="3803756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правильно </a:t>
            </a:r>
            <a:r>
              <a:rPr lang="ru-RU" b="1" dirty="0" err="1"/>
              <a:t>сформулювати</a:t>
            </a:r>
            <a:r>
              <a:rPr lang="ru-RU" b="1" dirty="0"/>
              <a:t> </a:t>
            </a:r>
            <a:r>
              <a:rPr lang="ru-RU" b="1" dirty="0" err="1"/>
              <a:t>назву</a:t>
            </a:r>
            <a:r>
              <a:rPr lang="ru-RU" b="1" dirty="0"/>
              <a:t> </a:t>
            </a:r>
            <a:r>
              <a:rPr lang="ru-RU" b="1" dirty="0" err="1"/>
              <a:t>реклами</a:t>
            </a:r>
            <a:r>
              <a:rPr lang="ru-RU" b="1" dirty="0"/>
              <a:t> до </a:t>
            </a:r>
            <a:r>
              <a:rPr lang="ru-RU" b="1" dirty="0" err="1"/>
              <a:t>спортивних</a:t>
            </a:r>
            <a:r>
              <a:rPr lang="ru-RU" b="1" dirty="0"/>
              <a:t> </a:t>
            </a:r>
            <a:r>
              <a:rPr lang="ru-RU" b="1" dirty="0" err="1" smtClean="0"/>
              <a:t>змагань</a:t>
            </a:r>
            <a:r>
              <a:rPr lang="ru-RU" b="1" dirty="0" smtClean="0"/>
              <a:t>;</a:t>
            </a:r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err="1" smtClean="0"/>
              <a:t>приймати</a:t>
            </a:r>
            <a:r>
              <a:rPr lang="ru-RU" b="1" dirty="0" smtClean="0"/>
              <a:t> </a:t>
            </a:r>
            <a:r>
              <a:rPr lang="ru-RU" b="1" dirty="0" err="1"/>
              <a:t>правильні</a:t>
            </a:r>
            <a:r>
              <a:rPr lang="ru-RU" b="1" dirty="0"/>
              <a:t> </a:t>
            </a:r>
            <a:r>
              <a:rPr lang="ru-RU" b="1" dirty="0" err="1"/>
              <a:t>управлінські</a:t>
            </a:r>
            <a:r>
              <a:rPr lang="ru-RU" b="1" dirty="0"/>
              <a:t> </a:t>
            </a:r>
            <a:r>
              <a:rPr lang="ru-RU" b="1" dirty="0" err="1"/>
              <a:t>рішення</a:t>
            </a:r>
            <a:r>
              <a:rPr lang="ru-RU" b="1" dirty="0"/>
              <a:t> у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відповідних</a:t>
            </a:r>
            <a:r>
              <a:rPr lang="ru-RU" b="1" dirty="0"/>
              <a:t> </a:t>
            </a:r>
            <a:r>
              <a:rPr lang="ru-RU" b="1" dirty="0" err="1"/>
              <a:t>ситуацій</a:t>
            </a:r>
            <a:r>
              <a:rPr lang="ru-RU" b="1" dirty="0"/>
              <a:t> у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фізкультурно-спортивної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вирішувати </a:t>
            </a:r>
            <a:r>
              <a:rPr lang="uk-UA" b="1" dirty="0"/>
              <a:t>задачі менеджменту в умовах конкретної виробничої </a:t>
            </a:r>
            <a:r>
              <a:rPr lang="uk-UA" b="1" dirty="0" smtClean="0"/>
              <a:t>структури чи бізнес проєкту; </a:t>
            </a:r>
            <a:endParaRPr lang="uk-UA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оцінювати </a:t>
            </a:r>
            <a:r>
              <a:rPr lang="uk-UA" b="1" dirty="0"/>
              <a:t>переваги застосування одного методу в порівнянні з іншим; </a:t>
            </a:r>
            <a:endParaRPr lang="uk-UA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планувати </a:t>
            </a:r>
            <a:r>
              <a:rPr lang="uk-UA" b="1" dirty="0"/>
              <a:t>свою роботу методом розробки робочого календаря на певний проміжок </a:t>
            </a:r>
            <a:r>
              <a:rPr lang="uk-UA" b="1" dirty="0" smtClean="0"/>
              <a:t>часу;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теоретично </a:t>
            </a:r>
            <a:r>
              <a:rPr lang="uk-UA" b="1" dirty="0"/>
              <a:t>обґрунтувати вибір виду організаційної </a:t>
            </a:r>
            <a:r>
              <a:rPr lang="uk-UA" b="1" dirty="0" smtClean="0"/>
              <a:t>структури управління;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розробляти </a:t>
            </a:r>
            <a:r>
              <a:rPr lang="uk-UA" b="1" dirty="0"/>
              <a:t>варіанти рішень, приймати оптимальні управлінські </a:t>
            </a:r>
            <a:r>
              <a:rPr lang="uk-UA" b="1" dirty="0" smtClean="0"/>
              <a:t>рішення </a:t>
            </a:r>
            <a:r>
              <a:rPr lang="uk-UA" b="1" dirty="0"/>
              <a:t>та організовувати їх </a:t>
            </a:r>
            <a:r>
              <a:rPr lang="uk-UA" b="1" dirty="0" smtClean="0"/>
              <a:t>виконання.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886118"/>
            <a:ext cx="5076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dirty="0" smtClean="0"/>
              <a:t>використовувати </a:t>
            </a:r>
            <a:r>
              <a:rPr lang="uk-UA" b="1" dirty="0"/>
              <a:t>термінологію навчальної </a:t>
            </a:r>
            <a:r>
              <a:rPr lang="uk-UA" b="1" dirty="0" smtClean="0"/>
              <a:t>дисципліни у практичні діяльності;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dirty="0" smtClean="0"/>
              <a:t>орієнтуватися в правових основах </a:t>
            </a:r>
            <a:r>
              <a:rPr lang="uk-UA" b="1" dirty="0"/>
              <a:t>регулювання маркетингової діяльності та управління у спортивно-оздоровчій сфері</a:t>
            </a:r>
            <a:r>
              <a:rPr lang="uk-UA" b="1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знати маркетинг </a:t>
            </a:r>
            <a:r>
              <a:rPr lang="ru-RU" b="1" dirty="0"/>
              <a:t>та менеджмент </a:t>
            </a:r>
            <a:r>
              <a:rPr lang="ru-RU" b="1" dirty="0" err="1"/>
              <a:t>спортивних</a:t>
            </a:r>
            <a:r>
              <a:rPr lang="ru-RU" b="1" dirty="0"/>
              <a:t> </a:t>
            </a:r>
            <a:r>
              <a:rPr lang="ru-RU" b="1" dirty="0" err="1" smtClean="0"/>
              <a:t>змагань</a:t>
            </a:r>
            <a:r>
              <a:rPr lang="ru-RU" b="1" dirty="0" smtClean="0"/>
              <a:t> та </a:t>
            </a:r>
            <a:r>
              <a:rPr lang="ru-RU" b="1" dirty="0" err="1" smtClean="0"/>
              <a:t>вміти</a:t>
            </a:r>
            <a:r>
              <a:rPr lang="ru-RU" b="1" dirty="0" smtClean="0"/>
              <a:t> </a:t>
            </a:r>
            <a:r>
              <a:rPr lang="ru-RU" b="1" dirty="0"/>
              <a:t>провести спортивно-</a:t>
            </a:r>
            <a:r>
              <a:rPr lang="ru-RU" b="1" dirty="0" err="1"/>
              <a:t>оздоровчий</a:t>
            </a:r>
            <a:r>
              <a:rPr lang="ru-RU" b="1" dirty="0"/>
              <a:t> </a:t>
            </a:r>
            <a:r>
              <a:rPr lang="ru-RU" b="1" dirty="0" err="1"/>
              <a:t>захід</a:t>
            </a:r>
            <a:r>
              <a:rPr lang="ru-RU" b="1" dirty="0" smtClean="0"/>
              <a:t>;</a:t>
            </a:r>
            <a:endParaRPr lang="ru-RU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err="1" smtClean="0"/>
              <a:t>розуміти</a:t>
            </a:r>
            <a:r>
              <a:rPr lang="ru-RU" b="1" dirty="0" smtClean="0"/>
              <a:t> </a:t>
            </a:r>
            <a:r>
              <a:rPr lang="ru-RU" b="1" dirty="0" err="1" smtClean="0"/>
              <a:t>фізкультурно-оздоровчі</a:t>
            </a:r>
            <a:r>
              <a:rPr lang="ru-RU" b="1" dirty="0" smtClean="0"/>
              <a:t> </a:t>
            </a:r>
            <a:r>
              <a:rPr lang="ru-RU" b="1" dirty="0" err="1" smtClean="0"/>
              <a:t>послуги</a:t>
            </a:r>
            <a:r>
              <a:rPr lang="ru-RU" b="1" dirty="0" smtClean="0"/>
              <a:t> з </a:t>
            </a:r>
            <a:r>
              <a:rPr lang="ru-RU" b="1" dirty="0" err="1" smtClean="0"/>
              <a:t>погляду</a:t>
            </a:r>
            <a:r>
              <a:rPr lang="ru-RU" b="1" dirty="0" smtClean="0"/>
              <a:t> маркетингу та менеджменту;</a:t>
            </a:r>
            <a:endParaRPr lang="ru-RU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711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Теми навчальної дисципліни: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1.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Сучасні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концепції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маркетингу у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фізкультурно-оздоровчій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діяльності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2. </a:t>
            </a:r>
            <a:r>
              <a:rPr lang="uk-UA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Організації як об’єкт менеджменту. Сутність і класифікація методів менеджменту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3. </a:t>
            </a:r>
            <a:r>
              <a:rPr lang="ru-RU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Купівельна</a:t>
            </a:r>
            <a:r>
              <a:rPr lang="ru-RU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поведінка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споживача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ринку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фізкультурно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оздоровчих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послуг</a:t>
            </a:r>
            <a:r>
              <a:rPr lang="ru-RU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Фізкультурно-оздоровчі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послуги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системі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маркетингу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Конкуренція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конкурентоспроможність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рамках маркетингу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Ціноутворення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системі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маркетингу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фізкультурно-оздоровчих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послуг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</a:t>
            </a:r>
            <a:r>
              <a:rPr lang="uk-UA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uk-UA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Бізнес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-план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фізкультурно-спортивної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організації</a:t>
            </a:r>
            <a:r>
              <a:rPr lang="ru-RU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Загальна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характеристика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бізнес</a:t>
            </a:r>
            <a:r>
              <a:rPr lang="ru-RU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-плану </a:t>
            </a:r>
            <a:r>
              <a:rPr lang="ru-RU" b="1" dirty="0" err="1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організації</a:t>
            </a:r>
            <a:r>
              <a:rPr lang="ru-RU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44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2" y="-1"/>
            <a:ext cx="9164712" cy="6858001"/>
          </a:xfrm>
        </p:spPr>
      </p:pic>
    </p:spTree>
    <p:extLst>
      <p:ext uri="{BB962C8B-B14F-4D97-AF65-F5344CB8AC3E}">
        <p14:creationId xmlns:p14="http://schemas.microsoft.com/office/powerpoint/2010/main" val="4159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77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Рекомендована література: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080774"/>
            <a:ext cx="9144000" cy="58326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uk-UA" sz="1600" dirty="0" err="1">
                <a:solidFill>
                  <a:srgbClr val="003399"/>
                </a:solidFill>
              </a:rPr>
              <a:t>Андрушків</a:t>
            </a:r>
            <a:r>
              <a:rPr lang="uk-UA" sz="1600" dirty="0">
                <a:solidFill>
                  <a:srgbClr val="003399"/>
                </a:solidFill>
              </a:rPr>
              <a:t> Б.М., Кузьмін О.Є. Основи менеджменту. − Львів: Світ. </a:t>
            </a:r>
            <a:r>
              <a:rPr lang="uk-UA" sz="1600" dirty="0" smtClean="0">
                <a:solidFill>
                  <a:srgbClr val="003399"/>
                </a:solidFill>
              </a:rPr>
              <a:t>– 1995</a:t>
            </a:r>
            <a:r>
              <a:rPr lang="uk-UA" sz="1600" dirty="0">
                <a:solidFill>
                  <a:srgbClr val="003399"/>
                </a:solidFill>
              </a:rPr>
              <a:t>. – 296 с.</a:t>
            </a:r>
          </a:p>
          <a:p>
            <a:pPr marL="457200" indent="-457200" algn="just">
              <a:buAutoNum type="arabicPeriod"/>
            </a:pPr>
            <a:r>
              <a:rPr lang="uk-UA" sz="1600" dirty="0">
                <a:solidFill>
                  <a:srgbClr val="003399"/>
                </a:solidFill>
              </a:rPr>
              <a:t>Білл Ґейтс. Бізнес зі швидкістю думки. – М: </a:t>
            </a:r>
            <a:r>
              <a:rPr lang="uk-UA" sz="1600" dirty="0" err="1">
                <a:solidFill>
                  <a:srgbClr val="003399"/>
                </a:solidFill>
              </a:rPr>
              <a:t>Ексмо</a:t>
            </a:r>
            <a:r>
              <a:rPr lang="uk-UA" sz="1600" dirty="0">
                <a:solidFill>
                  <a:srgbClr val="003399"/>
                </a:solidFill>
              </a:rPr>
              <a:t>-Прес, 2003. - 480 с</a:t>
            </a:r>
            <a:r>
              <a:rPr lang="uk-UA" sz="1600" dirty="0" smtClean="0">
                <a:solidFill>
                  <a:srgbClr val="003399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uk-UA" sz="1600" dirty="0">
                <a:solidFill>
                  <a:srgbClr val="003399"/>
                </a:solidFill>
              </a:rPr>
              <a:t>Джек </a:t>
            </a:r>
            <a:r>
              <a:rPr lang="uk-UA" sz="1600" dirty="0" err="1">
                <a:solidFill>
                  <a:srgbClr val="003399"/>
                </a:solidFill>
              </a:rPr>
              <a:t>Траут</a:t>
            </a:r>
            <a:r>
              <a:rPr lang="uk-UA" sz="1600" dirty="0">
                <a:solidFill>
                  <a:srgbClr val="003399"/>
                </a:solidFill>
              </a:rPr>
              <a:t>, Ел Райс. Маркетингові війни. – Харків: </a:t>
            </a:r>
            <a:r>
              <a:rPr lang="uk-UA" sz="1600" dirty="0" smtClean="0">
                <a:solidFill>
                  <a:srgbClr val="003399"/>
                </a:solidFill>
              </a:rPr>
              <a:t>"</a:t>
            </a:r>
            <a:r>
              <a:rPr lang="uk-UA" sz="1600" dirty="0">
                <a:solidFill>
                  <a:srgbClr val="003399"/>
                </a:solidFill>
              </a:rPr>
              <a:t>Ранок", "Фабула". – 2019. – 240 с.</a:t>
            </a:r>
          </a:p>
          <a:p>
            <a:pPr marL="457200" indent="-457200" algn="just">
              <a:buAutoNum type="arabicPeriod"/>
            </a:pPr>
            <a:r>
              <a:rPr lang="uk-UA" sz="1600" dirty="0">
                <a:solidFill>
                  <a:srgbClr val="003399"/>
                </a:solidFill>
              </a:rPr>
              <a:t>Джек </a:t>
            </a:r>
            <a:r>
              <a:rPr lang="uk-UA" sz="1600" dirty="0" err="1">
                <a:solidFill>
                  <a:srgbClr val="003399"/>
                </a:solidFill>
              </a:rPr>
              <a:t>Траут</a:t>
            </a:r>
            <a:r>
              <a:rPr lang="uk-UA" sz="1600" dirty="0">
                <a:solidFill>
                  <a:srgbClr val="003399"/>
                </a:solidFill>
              </a:rPr>
              <a:t>, Стів </a:t>
            </a:r>
            <a:r>
              <a:rPr lang="uk-UA" sz="1600" dirty="0" err="1">
                <a:solidFill>
                  <a:srgbClr val="003399"/>
                </a:solidFill>
              </a:rPr>
              <a:t>Рівкін</a:t>
            </a:r>
            <a:r>
              <a:rPr lang="uk-UA" sz="1600" dirty="0">
                <a:solidFill>
                  <a:srgbClr val="003399"/>
                </a:solidFill>
              </a:rPr>
              <a:t>. Диференціюйся або помри. – Харків: </a:t>
            </a:r>
            <a:r>
              <a:rPr lang="uk-UA" sz="1600" dirty="0" smtClean="0">
                <a:solidFill>
                  <a:srgbClr val="003399"/>
                </a:solidFill>
              </a:rPr>
              <a:t>"</a:t>
            </a:r>
            <a:r>
              <a:rPr lang="uk-UA" sz="1600" dirty="0">
                <a:solidFill>
                  <a:srgbClr val="003399"/>
                </a:solidFill>
              </a:rPr>
              <a:t>Ранок", "Фабула". – 2019. – 240 с</a:t>
            </a:r>
            <a:r>
              <a:rPr lang="uk-UA" sz="1600" dirty="0" smtClean="0">
                <a:solidFill>
                  <a:srgbClr val="003399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>
                <a:solidFill>
                  <a:srgbClr val="003399"/>
                </a:solidFill>
              </a:rPr>
              <a:t>Игорь Манн. Маркетинг без бюджета. 50 работающих инструментов. – Москва: Манн, Иванов и Фербер. – 2015. – 304 с.</a:t>
            </a:r>
          </a:p>
          <a:p>
            <a:pPr marL="457200" indent="-457200" algn="just">
              <a:buAutoNum type="arabicPeriod"/>
            </a:pPr>
            <a:r>
              <a:rPr lang="ru-RU" sz="1600" dirty="0">
                <a:solidFill>
                  <a:srgbClr val="003399"/>
                </a:solidFill>
              </a:rPr>
              <a:t>Игорь </a:t>
            </a:r>
            <a:r>
              <a:rPr lang="ru-RU" sz="1600" dirty="0" err="1">
                <a:solidFill>
                  <a:srgbClr val="003399"/>
                </a:solidFill>
              </a:rPr>
              <a:t>Намаконов</a:t>
            </a:r>
            <a:r>
              <a:rPr lang="ru-RU" sz="1600" dirty="0">
                <a:solidFill>
                  <a:srgbClr val="003399"/>
                </a:solidFill>
              </a:rPr>
              <a:t>. </a:t>
            </a:r>
            <a:r>
              <a:rPr lang="ru-RU" sz="1600" dirty="0" err="1">
                <a:solidFill>
                  <a:srgbClr val="003399"/>
                </a:solidFill>
              </a:rPr>
              <a:t>Кроссфит</a:t>
            </a:r>
            <a:r>
              <a:rPr lang="ru-RU" sz="1600" dirty="0">
                <a:solidFill>
                  <a:srgbClr val="003399"/>
                </a:solidFill>
              </a:rPr>
              <a:t> мозга: Как подготовить себя к решению нестандартных задач (Система из 23 упражнений). – Москва: Альпина </a:t>
            </a:r>
            <a:r>
              <a:rPr lang="ru-RU" sz="1600" dirty="0" err="1">
                <a:solidFill>
                  <a:srgbClr val="003399"/>
                </a:solidFill>
              </a:rPr>
              <a:t>Паблишер</a:t>
            </a:r>
            <a:r>
              <a:rPr lang="ru-RU" sz="1600" dirty="0" smtClean="0">
                <a:solidFill>
                  <a:srgbClr val="003399"/>
                </a:solidFill>
              </a:rPr>
              <a:t>. </a:t>
            </a:r>
            <a:r>
              <a:rPr lang="ru-RU" sz="1600" dirty="0">
                <a:solidFill>
                  <a:srgbClr val="003399"/>
                </a:solidFill>
              </a:rPr>
              <a:t>– 2018. – 176 с</a:t>
            </a:r>
            <a:r>
              <a:rPr lang="ru-RU" sz="1600" dirty="0" smtClean="0">
                <a:solidFill>
                  <a:srgbClr val="003399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>
                <a:solidFill>
                  <a:srgbClr val="003399"/>
                </a:solidFill>
              </a:rPr>
              <a:t>Ицхак </a:t>
            </a:r>
            <a:r>
              <a:rPr lang="ru-RU" sz="1600" dirty="0" err="1">
                <a:solidFill>
                  <a:srgbClr val="003399"/>
                </a:solidFill>
              </a:rPr>
              <a:t>Калдерон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Адизес</a:t>
            </a:r>
            <a:r>
              <a:rPr lang="ru-RU" sz="1600" dirty="0">
                <a:solidFill>
                  <a:srgbClr val="003399"/>
                </a:solidFill>
              </a:rPr>
              <a:t>. Идеальный руководитель. Почему им нельзя стать и что из этого следует. – Москва: Альпина </a:t>
            </a:r>
            <a:r>
              <a:rPr lang="ru-RU" sz="1600" dirty="0" err="1">
                <a:solidFill>
                  <a:srgbClr val="003399"/>
                </a:solidFill>
              </a:rPr>
              <a:t>Паблишер</a:t>
            </a:r>
            <a:r>
              <a:rPr lang="ru-RU" sz="1600" dirty="0">
                <a:solidFill>
                  <a:srgbClr val="003399"/>
                </a:solidFill>
              </a:rPr>
              <a:t>. – 2015. – 264 с</a:t>
            </a:r>
            <a:r>
              <a:rPr lang="ru-RU" sz="1600" dirty="0" smtClean="0">
                <a:solidFill>
                  <a:srgbClr val="003399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rgbClr val="003399"/>
                </a:solidFill>
              </a:rPr>
              <a:t>Ігор</a:t>
            </a:r>
            <a:r>
              <a:rPr lang="ru-RU" sz="1600" dirty="0">
                <a:solidFill>
                  <a:srgbClr val="003399"/>
                </a:solidFill>
              </a:rPr>
              <a:t> Манн. Номер 1. Як стати </a:t>
            </a:r>
            <a:r>
              <a:rPr lang="ru-RU" sz="1600" dirty="0" err="1">
                <a:solidFill>
                  <a:srgbClr val="003399"/>
                </a:solidFill>
              </a:rPr>
              <a:t>найкращим</a:t>
            </a:r>
            <a:r>
              <a:rPr lang="ru-RU" sz="1600" dirty="0">
                <a:solidFill>
                  <a:srgbClr val="003399"/>
                </a:solidFill>
              </a:rPr>
              <a:t> у тому, </a:t>
            </a:r>
            <a:r>
              <a:rPr lang="ru-RU" sz="1600" dirty="0" err="1">
                <a:solidFill>
                  <a:srgbClr val="003399"/>
                </a:solidFill>
              </a:rPr>
              <a:t>що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робиш</a:t>
            </a:r>
            <a:r>
              <a:rPr lang="ru-RU" sz="1600" dirty="0">
                <a:solidFill>
                  <a:srgbClr val="003399"/>
                </a:solidFill>
              </a:rPr>
              <a:t>. – </a:t>
            </a:r>
            <a:r>
              <a:rPr lang="ru-RU" sz="1600" dirty="0" err="1">
                <a:solidFill>
                  <a:srgbClr val="003399"/>
                </a:solidFill>
              </a:rPr>
              <a:t>Дніпро</a:t>
            </a:r>
            <a:r>
              <a:rPr lang="ru-RU" sz="1600" dirty="0">
                <a:solidFill>
                  <a:srgbClr val="003399"/>
                </a:solidFill>
              </a:rPr>
              <a:t>: </a:t>
            </a:r>
            <a:r>
              <a:rPr lang="ru-RU" sz="1600" dirty="0" err="1">
                <a:solidFill>
                  <a:srgbClr val="003399"/>
                </a:solidFill>
              </a:rPr>
              <a:t>Моноліт</a:t>
            </a:r>
            <a:r>
              <a:rPr lang="ru-RU" sz="1600" dirty="0">
                <a:solidFill>
                  <a:srgbClr val="003399"/>
                </a:solidFill>
              </a:rPr>
              <a:t>. – 2018. – 240 с.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rgbClr val="003399"/>
                </a:solidFill>
              </a:rPr>
              <a:t>Котлер</a:t>
            </a:r>
            <a:r>
              <a:rPr lang="ru-RU" sz="1600" dirty="0">
                <a:solidFill>
                  <a:srgbClr val="003399"/>
                </a:solidFill>
              </a:rPr>
              <a:t> Ф. Основы маркетинга: пер. с англ. – М: Прогресс, 1991. – 736 с. 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rgbClr val="003399"/>
                </a:solidFill>
              </a:rPr>
              <a:t>Котлер</a:t>
            </a:r>
            <a:r>
              <a:rPr lang="ru-RU" sz="1600" dirty="0">
                <a:solidFill>
                  <a:srgbClr val="003399"/>
                </a:solidFill>
              </a:rPr>
              <a:t> Ф., </a:t>
            </a:r>
            <a:r>
              <a:rPr lang="ru-RU" sz="1600" dirty="0" err="1">
                <a:solidFill>
                  <a:srgbClr val="003399"/>
                </a:solidFill>
              </a:rPr>
              <a:t>Келлер</a:t>
            </a:r>
            <a:r>
              <a:rPr lang="ru-RU" sz="1600" dirty="0">
                <a:solidFill>
                  <a:srgbClr val="003399"/>
                </a:solidFill>
              </a:rPr>
              <a:t> К.Л. та </a:t>
            </a:r>
            <a:r>
              <a:rPr lang="ru-RU" sz="1600" dirty="0" err="1">
                <a:solidFill>
                  <a:srgbClr val="003399"/>
                </a:solidFill>
              </a:rPr>
              <a:t>український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колектив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співавторів</a:t>
            </a:r>
            <a:r>
              <a:rPr lang="ru-RU" sz="1600" dirty="0">
                <a:solidFill>
                  <a:srgbClr val="003399"/>
                </a:solidFill>
              </a:rPr>
              <a:t>. </a:t>
            </a:r>
            <a:r>
              <a:rPr lang="ru-RU" sz="1600" dirty="0" err="1">
                <a:solidFill>
                  <a:srgbClr val="003399"/>
                </a:solidFill>
              </a:rPr>
              <a:t>Маркетинговий</a:t>
            </a:r>
            <a:r>
              <a:rPr lang="ru-RU" sz="1600" dirty="0">
                <a:solidFill>
                  <a:srgbClr val="003399"/>
                </a:solidFill>
              </a:rPr>
              <a:t> менеджмент. </a:t>
            </a:r>
            <a:r>
              <a:rPr lang="ru-RU" sz="1600" dirty="0" err="1">
                <a:solidFill>
                  <a:srgbClr val="003399"/>
                </a:solidFill>
              </a:rPr>
              <a:t>Підручник</a:t>
            </a:r>
            <a:r>
              <a:rPr lang="ru-RU" sz="1600" dirty="0">
                <a:solidFill>
                  <a:srgbClr val="003399"/>
                </a:solidFill>
              </a:rPr>
              <a:t>. Перше </a:t>
            </a:r>
            <a:r>
              <a:rPr lang="ru-RU" sz="1600" dirty="0" err="1">
                <a:solidFill>
                  <a:srgbClr val="003399"/>
                </a:solidFill>
              </a:rPr>
              <a:t>українське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адаптоване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видання</a:t>
            </a:r>
            <a:r>
              <a:rPr lang="ru-RU" sz="1600" dirty="0">
                <a:solidFill>
                  <a:srgbClr val="003399"/>
                </a:solidFill>
              </a:rPr>
              <a:t>. – К.: </a:t>
            </a:r>
            <a:r>
              <a:rPr lang="ru-RU" sz="1600" dirty="0" err="1">
                <a:solidFill>
                  <a:srgbClr val="003399"/>
                </a:solidFill>
              </a:rPr>
              <a:t>Видавництво</a:t>
            </a:r>
            <a:r>
              <a:rPr lang="ru-RU" sz="1600" dirty="0">
                <a:solidFill>
                  <a:srgbClr val="003399"/>
                </a:solidFill>
              </a:rPr>
              <a:t> «</a:t>
            </a:r>
            <a:r>
              <a:rPr lang="ru-RU" sz="1600" dirty="0" err="1">
                <a:solidFill>
                  <a:srgbClr val="003399"/>
                </a:solidFill>
              </a:rPr>
              <a:t>Хімджест</a:t>
            </a:r>
            <a:r>
              <a:rPr lang="ru-RU" sz="1600" dirty="0">
                <a:solidFill>
                  <a:srgbClr val="003399"/>
                </a:solidFill>
              </a:rPr>
              <a:t>». – 2008. – 720 с</a:t>
            </a:r>
            <a:r>
              <a:rPr lang="ru-RU" sz="1600" dirty="0" smtClean="0">
                <a:solidFill>
                  <a:srgbClr val="003399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rgbClr val="003399"/>
                </a:solidFill>
              </a:rPr>
              <a:t>Нір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Еяль</a:t>
            </a:r>
            <a:r>
              <a:rPr lang="ru-RU" sz="1600" dirty="0">
                <a:solidFill>
                  <a:srgbClr val="003399"/>
                </a:solidFill>
              </a:rPr>
              <a:t>, </a:t>
            </a:r>
            <a:r>
              <a:rPr lang="ru-RU" sz="1600" dirty="0" err="1">
                <a:solidFill>
                  <a:srgbClr val="003399"/>
                </a:solidFill>
              </a:rPr>
              <a:t>Раян</a:t>
            </a:r>
            <a:r>
              <a:rPr lang="ru-RU" sz="1600" dirty="0">
                <a:solidFill>
                  <a:srgbClr val="003399"/>
                </a:solidFill>
              </a:rPr>
              <a:t> Гувер. На </a:t>
            </a:r>
            <a:r>
              <a:rPr lang="ru-RU" sz="1600" dirty="0" err="1">
                <a:solidFill>
                  <a:srgbClr val="003399"/>
                </a:solidFill>
              </a:rPr>
              <a:t>гачку</a:t>
            </a:r>
            <a:r>
              <a:rPr lang="ru-RU" sz="1600" dirty="0">
                <a:solidFill>
                  <a:srgbClr val="003399"/>
                </a:solidFill>
              </a:rPr>
              <a:t>. Як </a:t>
            </a:r>
            <a:r>
              <a:rPr lang="ru-RU" sz="1600" dirty="0" err="1">
                <a:solidFill>
                  <a:srgbClr val="003399"/>
                </a:solidFill>
              </a:rPr>
              <a:t>створити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smtClean="0">
                <a:solidFill>
                  <a:srgbClr val="003399"/>
                </a:solidFill>
              </a:rPr>
              <a:t>продукт, </a:t>
            </a:r>
            <a:r>
              <a:rPr lang="ru-RU" sz="1600" dirty="0" err="1" smtClean="0">
                <a:solidFill>
                  <a:srgbClr val="003399"/>
                </a:solidFill>
              </a:rPr>
              <a:t>що</a:t>
            </a:r>
            <a:r>
              <a:rPr lang="ru-RU" sz="1600" dirty="0" smtClean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чіпляє</a:t>
            </a:r>
            <a:r>
              <a:rPr lang="ru-RU" sz="1600" dirty="0">
                <a:solidFill>
                  <a:srgbClr val="003399"/>
                </a:solidFill>
              </a:rPr>
              <a:t>. – </a:t>
            </a:r>
            <a:r>
              <a:rPr lang="ru-RU" sz="1600" dirty="0" err="1" smtClean="0">
                <a:solidFill>
                  <a:srgbClr val="003399"/>
                </a:solidFill>
              </a:rPr>
              <a:t>Київ:Наш</a:t>
            </a:r>
            <a:r>
              <a:rPr lang="ru-RU" sz="1600" dirty="0" smtClean="0">
                <a:solidFill>
                  <a:srgbClr val="003399"/>
                </a:solidFill>
              </a:rPr>
              <a:t> </a:t>
            </a:r>
            <a:r>
              <a:rPr lang="ru-RU" sz="1600" dirty="0">
                <a:solidFill>
                  <a:srgbClr val="003399"/>
                </a:solidFill>
              </a:rPr>
              <a:t>Формат. – 2017. – 192 с</a:t>
            </a:r>
            <a:r>
              <a:rPr lang="ru-RU" sz="1600" dirty="0" smtClean="0">
                <a:solidFill>
                  <a:srgbClr val="003399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>
                <a:solidFill>
                  <a:srgbClr val="003399"/>
                </a:solidFill>
              </a:rPr>
              <a:t>Питер </a:t>
            </a:r>
            <a:r>
              <a:rPr lang="ru-RU" sz="1600" dirty="0" err="1">
                <a:solidFill>
                  <a:srgbClr val="003399"/>
                </a:solidFill>
              </a:rPr>
              <a:t>Друкер</a:t>
            </a:r>
            <a:r>
              <a:rPr lang="ru-RU" sz="1600" dirty="0">
                <a:solidFill>
                  <a:srgbClr val="003399"/>
                </a:solidFill>
              </a:rPr>
              <a:t>. Классические работы по менеджменту. – Москва: Альпина </a:t>
            </a:r>
            <a:r>
              <a:rPr lang="ru-RU" sz="1600" dirty="0" err="1">
                <a:solidFill>
                  <a:srgbClr val="003399"/>
                </a:solidFill>
              </a:rPr>
              <a:t>Паблишер</a:t>
            </a:r>
            <a:r>
              <a:rPr lang="ru-RU" sz="1600" dirty="0">
                <a:solidFill>
                  <a:srgbClr val="003399"/>
                </a:solidFill>
              </a:rPr>
              <a:t>. – 2017. – 220 с.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rgbClr val="003399"/>
                </a:solidFill>
              </a:rPr>
              <a:t>Пітер</a:t>
            </a:r>
            <a:r>
              <a:rPr lang="ru-RU" sz="1600" dirty="0">
                <a:solidFill>
                  <a:srgbClr val="003399"/>
                </a:solidFill>
              </a:rPr>
              <a:t> Ф. </a:t>
            </a:r>
            <a:r>
              <a:rPr lang="ru-RU" sz="1600" dirty="0" err="1">
                <a:solidFill>
                  <a:srgbClr val="003399"/>
                </a:solidFill>
              </a:rPr>
              <a:t>Друкер</a:t>
            </a:r>
            <a:r>
              <a:rPr lang="ru-RU" sz="1600" dirty="0">
                <a:solidFill>
                  <a:srgbClr val="003399"/>
                </a:solidFill>
              </a:rPr>
              <a:t>. </a:t>
            </a:r>
            <a:r>
              <a:rPr lang="ru-RU" sz="1600" dirty="0" err="1">
                <a:solidFill>
                  <a:srgbClr val="003399"/>
                </a:solidFill>
              </a:rPr>
              <a:t>Ефективний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керівник</a:t>
            </a:r>
            <a:r>
              <a:rPr lang="ru-RU" sz="1600" dirty="0">
                <a:solidFill>
                  <a:srgbClr val="003399"/>
                </a:solidFill>
              </a:rPr>
              <a:t>. </a:t>
            </a:r>
            <a:r>
              <a:rPr lang="ru-RU" sz="1600" dirty="0" err="1">
                <a:solidFill>
                  <a:srgbClr val="003399"/>
                </a:solidFill>
              </a:rPr>
              <a:t>Найточніший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посібник</a:t>
            </a:r>
            <a:r>
              <a:rPr lang="ru-RU" sz="1600" dirty="0">
                <a:solidFill>
                  <a:srgbClr val="003399"/>
                </a:solidFill>
              </a:rPr>
              <a:t> з </a:t>
            </a:r>
            <a:r>
              <a:rPr lang="ru-RU" sz="1600" dirty="0" err="1">
                <a:solidFill>
                  <a:srgbClr val="003399"/>
                </a:solidFill>
              </a:rPr>
              <a:t>досягнення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правильних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результатів</a:t>
            </a:r>
            <a:r>
              <a:rPr lang="ru-RU" sz="1600" dirty="0">
                <a:solidFill>
                  <a:srgbClr val="003399"/>
                </a:solidFill>
              </a:rPr>
              <a:t>. – </a:t>
            </a:r>
            <a:r>
              <a:rPr lang="ru-RU" sz="1600" dirty="0" err="1">
                <a:solidFill>
                  <a:srgbClr val="003399"/>
                </a:solidFill>
              </a:rPr>
              <a:t>Київ</a:t>
            </a:r>
            <a:r>
              <a:rPr lang="ru-RU" sz="1600" dirty="0">
                <a:solidFill>
                  <a:srgbClr val="003399"/>
                </a:solidFill>
              </a:rPr>
              <a:t>: </a:t>
            </a:r>
            <a:r>
              <a:rPr lang="ru-RU" sz="1600" dirty="0" err="1">
                <a:solidFill>
                  <a:srgbClr val="003399"/>
                </a:solidFill>
              </a:rPr>
              <a:t>Видавнича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група</a:t>
            </a:r>
            <a:r>
              <a:rPr lang="ru-RU" sz="1600" dirty="0">
                <a:solidFill>
                  <a:srgbClr val="003399"/>
                </a:solidFill>
              </a:rPr>
              <a:t> "КМ-БУКС". </a:t>
            </a:r>
            <a:r>
              <a:rPr lang="ru-RU" sz="1600" dirty="0" err="1">
                <a:solidFill>
                  <a:srgbClr val="003399"/>
                </a:solidFill>
              </a:rPr>
              <a:t>Серія</a:t>
            </a:r>
            <a:r>
              <a:rPr lang="ru-RU" sz="1600" dirty="0">
                <a:solidFill>
                  <a:srgbClr val="003399"/>
                </a:solidFill>
              </a:rPr>
              <a:t> книг: </a:t>
            </a:r>
            <a:r>
              <a:rPr lang="ru-RU" sz="1600" dirty="0" err="1">
                <a:solidFill>
                  <a:srgbClr val="003399"/>
                </a:solidFill>
              </a:rPr>
              <a:t>Бізнес</a:t>
            </a:r>
            <a:r>
              <a:rPr lang="ru-RU" sz="1600" dirty="0">
                <a:solidFill>
                  <a:srgbClr val="003399"/>
                </a:solidFill>
              </a:rPr>
              <a:t>. – 2018. – 242 с.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rgbClr val="003399"/>
                </a:solidFill>
              </a:rPr>
              <a:t>Стівен</a:t>
            </a:r>
            <a:r>
              <a:rPr lang="ru-RU" sz="1600" dirty="0">
                <a:solidFill>
                  <a:srgbClr val="003399"/>
                </a:solidFill>
              </a:rPr>
              <a:t> Р. </a:t>
            </a:r>
            <a:r>
              <a:rPr lang="ru-RU" sz="1600" dirty="0" err="1">
                <a:solidFill>
                  <a:srgbClr val="003399"/>
                </a:solidFill>
              </a:rPr>
              <a:t>Кові</a:t>
            </a:r>
            <a:r>
              <a:rPr lang="ru-RU" sz="1600" dirty="0">
                <a:solidFill>
                  <a:srgbClr val="003399"/>
                </a:solidFill>
              </a:rPr>
              <a:t>. 7 </a:t>
            </a:r>
            <a:r>
              <a:rPr lang="ru-RU" sz="1600" dirty="0" err="1">
                <a:solidFill>
                  <a:srgbClr val="003399"/>
                </a:solidFill>
              </a:rPr>
              <a:t>звичок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надзвичайно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ефективних</a:t>
            </a:r>
            <a:r>
              <a:rPr lang="ru-RU" sz="1600" dirty="0">
                <a:solidFill>
                  <a:srgbClr val="003399"/>
                </a:solidFill>
              </a:rPr>
              <a:t> людей. – </a:t>
            </a:r>
            <a:r>
              <a:rPr lang="ru-RU" sz="1600" dirty="0" err="1">
                <a:solidFill>
                  <a:srgbClr val="003399"/>
                </a:solidFill>
              </a:rPr>
              <a:t>Харків</a:t>
            </a:r>
            <a:r>
              <a:rPr lang="ru-RU" sz="1600" dirty="0">
                <a:solidFill>
                  <a:srgbClr val="003399"/>
                </a:solidFill>
              </a:rPr>
              <a:t>: </a:t>
            </a:r>
            <a:r>
              <a:rPr lang="ru-RU" sz="1600" dirty="0" err="1">
                <a:solidFill>
                  <a:srgbClr val="003399"/>
                </a:solidFill>
              </a:rPr>
              <a:t>Книжний</a:t>
            </a:r>
            <a:r>
              <a:rPr lang="ru-RU" sz="1600" dirty="0">
                <a:solidFill>
                  <a:srgbClr val="003399"/>
                </a:solidFill>
              </a:rPr>
              <a:t> клуб "Клуб </a:t>
            </a:r>
            <a:r>
              <a:rPr lang="ru-RU" sz="1600" dirty="0" err="1">
                <a:solidFill>
                  <a:srgbClr val="003399"/>
                </a:solidFill>
              </a:rPr>
              <a:t>сімейного</a:t>
            </a:r>
            <a:r>
              <a:rPr lang="ru-RU" sz="1600" dirty="0">
                <a:solidFill>
                  <a:srgbClr val="003399"/>
                </a:solidFill>
              </a:rPr>
              <a:t> </a:t>
            </a:r>
            <a:r>
              <a:rPr lang="ru-RU" sz="1600" dirty="0" err="1">
                <a:solidFill>
                  <a:srgbClr val="003399"/>
                </a:solidFill>
              </a:rPr>
              <a:t>дозвілля</a:t>
            </a:r>
            <a:r>
              <a:rPr lang="ru-RU" sz="1600" dirty="0">
                <a:solidFill>
                  <a:srgbClr val="003399"/>
                </a:solidFill>
              </a:rPr>
              <a:t>". – 2019. – 384 с.</a:t>
            </a:r>
          </a:p>
          <a:p>
            <a:pPr marL="457200" indent="-457200" algn="just">
              <a:buAutoNum type="arabicPeriod"/>
            </a:pPr>
            <a:endParaRPr lang="ru-RU" sz="1600" dirty="0" smtClean="0">
              <a:solidFill>
                <a:srgbClr val="003399"/>
              </a:solidFill>
            </a:endParaRPr>
          </a:p>
          <a:p>
            <a:pPr marL="457200" indent="-457200" algn="just">
              <a:buAutoNum type="arabicPeriod"/>
            </a:pPr>
            <a:endParaRPr lang="ru-RU" sz="1600" dirty="0" smtClean="0">
              <a:solidFill>
                <a:srgbClr val="003399"/>
              </a:solidFill>
            </a:endParaRPr>
          </a:p>
          <a:p>
            <a:pPr marL="457200" indent="-457200" algn="just">
              <a:buAutoNum type="arabicPeriod"/>
            </a:pPr>
            <a:endParaRPr lang="uk-UA" sz="1600" dirty="0" smtClean="0">
              <a:solidFill>
                <a:srgbClr val="003399"/>
              </a:solidFill>
            </a:endParaRPr>
          </a:p>
          <a:p>
            <a:pPr marL="457200" indent="-457200" algn="just">
              <a:buAutoNum type="arabicPeriod"/>
            </a:pPr>
            <a:endParaRPr lang="uk-UA" sz="1600" dirty="0" smtClean="0">
              <a:solidFill>
                <a:srgbClr val="003399"/>
              </a:solidFill>
            </a:endParaRPr>
          </a:p>
          <a:p>
            <a:pPr marL="0" indent="0" algn="just">
              <a:buNone/>
            </a:pPr>
            <a:endParaRPr lang="uk-UA" sz="1600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uk-UA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25" y="46132"/>
            <a:ext cx="2847143" cy="2900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" y="53681"/>
            <a:ext cx="2976300" cy="2963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47" y="53681"/>
            <a:ext cx="3084288" cy="2963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48226"/>
            <a:ext cx="8952964" cy="3809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32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467</TotalTime>
  <Words>727</Words>
  <Application>Microsoft Office PowerPoint</Application>
  <PresentationFormat>Екран (4:3)</PresentationFormat>
  <Paragraphs>58</Paragraphs>
  <Slides>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 Херсонський державний університет Медичний факультет Кафедра медицини та фізичної терапії </vt:lpstr>
      <vt:lpstr>РОЗРОБНИК КУРСУ: доктор економічних наук, доцент кафедри медицини та фізичної терапії Яровий Вадим Федорович</vt:lpstr>
      <vt:lpstr>Мета курсу: формування у майбутніх фахівців сучасного управлінського мислення та системи спеціальних знань у сфері менеджменту та маркетингу, розуміння концептуальних основ системного управління організаціями; набуття умінь аналізу внутрішнього та зовнішнього середовища, прийняття адекватних управлінських рішень.</vt:lpstr>
      <vt:lpstr>Очікувані результати:</vt:lpstr>
      <vt:lpstr>Теми навчальної дисципліни:</vt:lpstr>
      <vt:lpstr>Презентація PowerPoint</vt:lpstr>
      <vt:lpstr>Рекомендована література: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Факультет економіки і менеджменту    Кафедра готельно-ресторанного та туристичного бізнесу</dc:title>
  <dc:creator>Kherson</dc:creator>
  <cp:lastModifiedBy>Home</cp:lastModifiedBy>
  <cp:revision>37</cp:revision>
  <dcterms:created xsi:type="dcterms:W3CDTF">2020-08-14T17:13:46Z</dcterms:created>
  <dcterms:modified xsi:type="dcterms:W3CDTF">2021-05-09T20:36:32Z</dcterms:modified>
</cp:coreProperties>
</file>